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6" r:id="rId6"/>
    <p:sldId id="257" r:id="rId7"/>
    <p:sldId id="258" r:id="rId8"/>
    <p:sldId id="265" r:id="rId9"/>
    <p:sldId id="260" r:id="rId10"/>
    <p:sldId id="259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58" d="100"/>
          <a:sy n="58" d="100"/>
        </p:scale>
        <p:origin x="-90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8B38D4C-1170-4B91-9EF0-4BE2D2027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422D853-41B8-47DC-AE7D-A196CB108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35DD4A7-3A37-4F05-9356-61D7C441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EB2AF29-5677-4F40-887D-837AD5E3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2527C21-3FD7-4D45-9A79-CB4ABCEAC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1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E6C0914-5A6A-4451-847D-8AB6F87A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DAF7815B-FB60-4324-8017-81541F671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4938683-2B48-41FE-98E6-998B6BA5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C34EDDB-871B-4028-9F8A-120C9BB3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8FB215A-A64E-41F2-B0EE-C2FC11FF0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191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4696878C-EDDB-423C-A1F1-51F3EA7B6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405E3D79-384C-4BA4-8575-49F476987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90B462E-2373-4345-9275-5DD12AEE5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1E23FE1-1C9B-4E72-88F9-8D4F9D76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2760105-C01E-4F2B-B692-52C2E96E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63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4D0EA08-A2E2-4DE6-87FE-6D85087A6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DE4FBB2-EDA7-4314-AAB2-02564B27B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23ACCA4-0043-485C-AB82-E6158E2B1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FA5735B-BD62-4633-A704-9FDB58D6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83259DC-A6CB-4777-A507-1AED8438A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6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A3CA4C7-0F5D-4850-A680-644C1AA6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F31D9AAC-FF98-4B40-99D9-97C569916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028B624-5164-431B-8FF1-91CEAE94F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E088FDC-BC97-4596-8183-C9292D8B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33933AC-0843-4B7C-B7D5-4AA2D5757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27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6ED56E1-41A2-45C7-9377-FDB425EAE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B2B1DAD-8B2A-4EDC-8BE4-A5C41D5D9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366760D6-0710-449E-90D9-06C321B6A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2D8A201-451C-4C9B-B4A9-964CEB9A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68523873-6C43-4C1C-BB49-0D6D7088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A019571-7BCC-4412-99D7-4037FDEE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67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29680B6-41A0-4E66-8C37-A93818BF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3971236-7EAE-4D2B-8984-0D682C4A2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C50E77F2-6830-4225-8BF0-0DC74D36D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1378DFBE-8AFC-416E-8709-36101A968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77078545-85ED-443B-A9C0-AED4348A7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EF000F8C-CD51-4F6F-924C-E34DE1865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C14A4DE4-E23B-45E2-A485-403E5104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A9081395-4A65-451A-9F83-538D026C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97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B0DB1E8-1864-4CBF-825A-8ABA3CEA3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508AD5F3-61F2-4B94-9A4F-D03EECE7C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08547DB-7F2D-4508-A39A-D1BCA077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729E196-67A6-4890-A982-A10B72C51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06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EA01E0A6-8FE5-4905-91FF-DE5D92EAE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81DC093C-3974-406D-9FAA-D4D37943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62853296-6F32-4D5F-8BD1-9547E2E81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09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91755D4-CFFC-48FD-A806-AF858A74D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EC80A38-D00B-4F4C-A5C6-4B69FD448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9AE124C-0FC0-4DF8-8102-5F617D8E8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6FE34E7-07D2-4F0B-B298-94DA76F71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7813A8B8-A7AD-4916-843D-19FD7A08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46C0C8D-AA3B-4B09-871B-D2FEB5A9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75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AF6FC90-A76D-4CF5-9376-6FCAAFBC4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0802CEE5-AA29-43AE-9513-287F55C3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050ACD3B-7D19-4ADD-8E09-48AEB3DB9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0858C2F4-3539-4E1B-AF25-952F9670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20B25FF-6B3F-4711-BBF3-114BED00A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3B3B504-E748-4214-8BF7-55AC5B9E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62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1376C8FF-E28E-43DC-BED4-2704E57A9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28596385-45C2-465B-B1CE-BF9FEF082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A195EDB-675B-4DF0-8DB4-787D2804E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6E66-42EF-47F8-A548-A36ACE0ABFB0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5328021-7A1C-44AD-832E-60F3090EE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C8CB6A3-79A4-48E6-8B06-C0A79A761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8A05-CAC1-4201-9313-564A2324A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15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eoassunti.indire.it/2019/files/2019/C_M_35085.pdf" TargetMode="External"/><Relationship Id="rId2" Type="http://schemas.openxmlformats.org/officeDocument/2006/relationships/hyperlink" Target="http://neoassunti.indire.it/2019/files/2019/DM_850_27_10_201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oassunti.indire.it/2019/files/2019/nota_41693.pdf" TargetMode="External"/><Relationship Id="rId5" Type="http://schemas.openxmlformats.org/officeDocument/2006/relationships/hyperlink" Target="http://neoassunti.indire.it/2019/files/2019/DM_984.pdf" TargetMode="External"/><Relationship Id="rId4" Type="http://schemas.openxmlformats.org/officeDocument/2006/relationships/hyperlink" Target="http://neoassunti.indire.it/2019/files/2019/DL_59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id.gov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xmlns="" id="{DE1CFCCA-04D1-4ED3-8E71-D27DCCD5A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3019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/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b="1" dirty="0">
                <a:solidFill>
                  <a:srgbClr val="C00000"/>
                </a:solidFill>
              </a:rPr>
              <a:t/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sz="5300" b="1" dirty="0">
                <a:solidFill>
                  <a:srgbClr val="C00000"/>
                </a:solidFill>
              </a:rPr>
              <a:t>AMBITO 15</a:t>
            </a:r>
            <a:r>
              <a:rPr lang="it-IT" b="1" dirty="0">
                <a:solidFill>
                  <a:srgbClr val="C00000"/>
                </a:solidFill>
              </a:rPr>
              <a:t/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b="1" dirty="0">
                <a:solidFill>
                  <a:srgbClr val="C00000"/>
                </a:solidFill>
              </a:rPr>
              <a:t/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b="1" dirty="0">
                <a:solidFill>
                  <a:srgbClr val="C00000"/>
                </a:solidFill>
              </a:rPr>
              <a:t/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sz="4900" b="1" dirty="0">
                <a:solidFill>
                  <a:srgbClr val="C00000"/>
                </a:solidFill>
              </a:rPr>
              <a:t>Anno di formazione e prova dei docenti </a:t>
            </a:r>
            <a:br>
              <a:rPr lang="it-IT" sz="4900" b="1" dirty="0">
                <a:solidFill>
                  <a:srgbClr val="C00000"/>
                </a:solidFill>
              </a:rPr>
            </a:br>
            <a:r>
              <a:rPr lang="it-IT" sz="4900" b="1" dirty="0">
                <a:solidFill>
                  <a:srgbClr val="C00000"/>
                </a:solidFill>
              </a:rPr>
              <a:t>a.s. 2019/2020 </a:t>
            </a:r>
            <a:r>
              <a:rPr lang="it-IT" b="1" dirty="0">
                <a:solidFill>
                  <a:srgbClr val="C00000"/>
                </a:solidFill>
              </a:rPr>
              <a:t/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b="1" dirty="0">
                <a:solidFill>
                  <a:srgbClr val="C00000"/>
                </a:solidFill>
              </a:rPr>
              <a:t/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b="1" dirty="0">
                <a:solidFill>
                  <a:srgbClr val="C00000"/>
                </a:solidFill>
              </a:rPr>
              <a:t/>
            </a:r>
            <a:br>
              <a:rPr lang="it-IT" b="1" dirty="0">
                <a:solidFill>
                  <a:srgbClr val="C00000"/>
                </a:solidFill>
              </a:rPr>
            </a:br>
            <a:endParaRPr lang="it-IT" b="1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F0FB12CC-D517-481E-BB4E-0A536BF3B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399" y="709154"/>
            <a:ext cx="2482392" cy="129610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8F08CD3D-92D5-4DD6-B68C-32DCF8EFC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209" y="939552"/>
            <a:ext cx="1885950" cy="106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1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2CD3145-8C5C-4BEC-B385-F387D15CD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497"/>
            <a:ext cx="10515600" cy="1186249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Anno di formazione e prova dei docenti </a:t>
            </a:r>
            <a:br>
              <a:rPr lang="it-IT" sz="2800" b="1" dirty="0">
                <a:solidFill>
                  <a:srgbClr val="C00000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a.s. 2019/2020 </a:t>
            </a:r>
            <a:endParaRPr lang="it-IT" sz="2800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983B7CC8-777A-4861-8E32-2356936D2E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14" y="1540322"/>
            <a:ext cx="7993134" cy="4636642"/>
          </a:xfrm>
        </p:spPr>
      </p:pic>
    </p:spTree>
    <p:extLst>
      <p:ext uri="{BB962C8B-B14F-4D97-AF65-F5344CB8AC3E}">
        <p14:creationId xmlns:p14="http://schemas.microsoft.com/office/powerpoint/2010/main" val="189284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xmlns="" id="{D46AD0BB-CD6A-4A93-90BA-54866006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Anno di formazione e prova dei docenti </a:t>
            </a:r>
            <a:br>
              <a:rPr lang="it-IT" sz="2800" b="1" dirty="0">
                <a:solidFill>
                  <a:srgbClr val="C00000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a.s. 2019/2020 </a:t>
            </a: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F857DDE-9C48-42A2-846C-D457A24B6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>
                <a:solidFill>
                  <a:srgbClr val="C00000"/>
                </a:solidFill>
              </a:rPr>
              <a:t>Normativa</a:t>
            </a:r>
          </a:p>
          <a:p>
            <a:r>
              <a:rPr lang="it-IT" b="1" dirty="0"/>
              <a:t>Legge 107/2015</a:t>
            </a:r>
          </a:p>
          <a:p>
            <a:r>
              <a:rPr lang="it-IT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Decreto Ministeriale 850 del 27/10/15 </a:t>
            </a:r>
            <a:endParaRPr lang="it-IT" dirty="0"/>
          </a:p>
          <a:p>
            <a:r>
              <a:rPr lang="it-IT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NOTA DGPR 39553 del 04/09/2019 </a:t>
            </a:r>
            <a:endParaRPr lang="it-IT" dirty="0"/>
          </a:p>
          <a:p>
            <a:r>
              <a:rPr lang="it-IT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FIT Decreto Legislativo 59 del 13/04/17 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FIT Decreto Ministeriale 984 del 14/12/17 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FIT Nota 41693 del 21/09/2018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16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6305383-E4FD-44FF-B711-59D9D6CE4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Anno di formazione e prova dei docenti </a:t>
            </a:r>
            <a:br>
              <a:rPr lang="it-IT" sz="2800" b="1" dirty="0">
                <a:solidFill>
                  <a:srgbClr val="C00000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a.s. 2019/2020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6D1A18E-6B0F-4BA9-A66C-934240E21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rgbClr val="C00000"/>
                </a:solidFill>
              </a:rPr>
              <a:t>Caratteristiche del percorso formativo per i docenti neo-assunti</a:t>
            </a:r>
          </a:p>
          <a:p>
            <a:pPr marL="0" indent="0" algn="ctr">
              <a:buNone/>
            </a:pPr>
            <a:endParaRPr lang="it-IT" dirty="0"/>
          </a:p>
          <a:p>
            <a:pPr marL="514350" indent="-514350">
              <a:buAutoNum type="alphaLcParenR"/>
            </a:pPr>
            <a:r>
              <a:rPr lang="it-IT" b="1" dirty="0"/>
              <a:t>Incontri propedeutici e di restituzione finale </a:t>
            </a:r>
            <a:r>
              <a:rPr lang="it-IT" dirty="0"/>
              <a:t>(6 ore complessive);</a:t>
            </a:r>
          </a:p>
          <a:p>
            <a:pPr marL="514350" indent="-514350">
              <a:buAutoNum type="alphaLcParenR"/>
            </a:pPr>
            <a:r>
              <a:rPr lang="it-IT" b="1" dirty="0"/>
              <a:t>Laboratori formativi </a:t>
            </a:r>
            <a:r>
              <a:rPr lang="it-IT" dirty="0"/>
              <a:t>(12 ore);</a:t>
            </a:r>
          </a:p>
          <a:p>
            <a:pPr marL="514350" indent="-514350">
              <a:buAutoNum type="alphaLcParenR"/>
            </a:pPr>
            <a:r>
              <a:rPr lang="it-IT" b="1" dirty="0"/>
              <a:t>Visite in scuole innovative</a:t>
            </a:r>
            <a:r>
              <a:rPr lang="it-IT" dirty="0"/>
              <a:t>;</a:t>
            </a:r>
          </a:p>
          <a:p>
            <a:pPr marL="514350" indent="-514350">
              <a:buAutoNum type="alphaLcParenR"/>
            </a:pPr>
            <a:r>
              <a:rPr lang="it-IT" b="1" dirty="0"/>
              <a:t>Attività di peer to peer e di tutoraggio </a:t>
            </a:r>
            <a:r>
              <a:rPr lang="it-IT" dirty="0"/>
              <a:t>(12 ore)</a:t>
            </a:r>
          </a:p>
          <a:p>
            <a:pPr marL="514350" indent="-514350">
              <a:buAutoNum type="alphaLcParenR"/>
            </a:pPr>
            <a:r>
              <a:rPr lang="it-IT" b="1" dirty="0"/>
              <a:t>Attività sulla piattaforma on-line </a:t>
            </a:r>
            <a:r>
              <a:rPr lang="it-IT" dirty="0"/>
              <a:t>(vale un impegno di 20 ore).</a:t>
            </a:r>
          </a:p>
          <a:p>
            <a:pPr marL="514350" indent="-514350"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64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728E24B-E214-4D3C-80B1-30F6A8A8C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117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Anno di formazione e prova dei docenti </a:t>
            </a:r>
            <a:br>
              <a:rPr lang="it-IT" sz="2800" b="1" dirty="0">
                <a:solidFill>
                  <a:srgbClr val="C00000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a.s. 2019/2020</a:t>
            </a:r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EA774CD1-A46E-4A27-944C-736DD29DAF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390650"/>
            <a:ext cx="11229975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69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8BB3C8A-F431-47E5-A525-634DAD31B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Anno di formazione e prova dei docenti </a:t>
            </a:r>
            <a:br>
              <a:rPr lang="it-IT" sz="2800" b="1" dirty="0">
                <a:solidFill>
                  <a:srgbClr val="C00000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a.s. 2019/2020</a:t>
            </a: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C20F00A-D24E-497C-ACA4-7BBD5998F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Le novità principali di quest’anno vanno in direzione della semplificazione, facendo tesoro dei risultati dei monitoraggi condotti annualmente: </a:t>
            </a:r>
          </a:p>
          <a:p>
            <a:pPr algn="just"/>
            <a:r>
              <a:rPr lang="it-IT" dirty="0"/>
              <a:t>l’accesso all’ambiente avviene tramite credenziali di tipo </a:t>
            </a:r>
            <a:r>
              <a:rPr lang="it-IT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SPID</a:t>
            </a:r>
            <a:r>
              <a:rPr lang="it-IT" dirty="0">
                <a:solidFill>
                  <a:srgbClr val="C00000"/>
                </a:solidFill>
              </a:rPr>
              <a:t> </a:t>
            </a:r>
            <a:r>
              <a:rPr lang="it-IT" dirty="0"/>
              <a:t>per tutti i docenti;</a:t>
            </a:r>
          </a:p>
          <a:p>
            <a:pPr algn="just"/>
            <a:r>
              <a:rPr lang="it-IT" dirty="0"/>
              <a:t>il percorso di documentazione dell’</a:t>
            </a:r>
            <a:r>
              <a:rPr lang="it-IT" b="1" dirty="0">
                <a:solidFill>
                  <a:srgbClr val="C00000"/>
                </a:solidFill>
              </a:rPr>
              <a:t>Attività Didattica </a:t>
            </a:r>
            <a:r>
              <a:rPr lang="it-IT" dirty="0"/>
              <a:t>viene semplificato:</a:t>
            </a:r>
          </a:p>
          <a:p>
            <a:pPr marL="0" indent="0" algn="just">
              <a:buNone/>
            </a:pPr>
            <a:r>
              <a:rPr lang="it-IT" dirty="0"/>
              <a:t>	- non è previsto il caricamento nel portfolio di materiale multimediale.</a:t>
            </a:r>
          </a:p>
          <a:p>
            <a:pPr marL="0" indent="0" algn="just">
              <a:buNone/>
            </a:pPr>
            <a:r>
              <a:rPr lang="it-IT" dirty="0"/>
              <a:t> 	- l’attività sul Bilancio delle competenze rimane nella sua forma 		consueta ma solo come tappa iniziale </a:t>
            </a:r>
            <a:r>
              <a:rPr lang="it-IT" dirty="0" smtClean="0"/>
              <a:t>(da caricare entro febbraio) e </a:t>
            </a:r>
            <a:r>
              <a:rPr lang="it-IT" dirty="0"/>
              <a:t>viene eliminata al termine del </a:t>
            </a:r>
            <a:r>
              <a:rPr lang="it-IT" dirty="0" smtClean="0"/>
              <a:t>percorso</a:t>
            </a:r>
            <a:r>
              <a:rPr lang="it-IT" dirty="0"/>
              <a:t>. Non c’è più quindi il questionario </a:t>
            </a:r>
            <a:r>
              <a:rPr lang="it-IT" b="1" dirty="0">
                <a:solidFill>
                  <a:srgbClr val="C00000"/>
                </a:solidFill>
              </a:rPr>
              <a:t>Bilancio finale delle 	competenze. </a:t>
            </a:r>
          </a:p>
          <a:p>
            <a:pPr algn="just"/>
            <a:r>
              <a:rPr lang="it-IT" dirty="0"/>
              <a:t>Ricordiamo che per ciò che concerne la documentazione da produrre ai fini del Comitato di Valutazione, è necessario riferirsi a quanto indicato dai Dirigenti Scolastici delle istituzioni in cui si presta servizio.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613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DEC7867-F835-451E-899C-C48A38EA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26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Anno di formazione e prova dei docenti </a:t>
            </a:r>
            <a:br>
              <a:rPr lang="it-IT" sz="2800" b="1" dirty="0">
                <a:solidFill>
                  <a:srgbClr val="C00000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a.s. 2019/2020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66E72FD-7AE5-48D3-8742-A0268A083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it-IT" sz="2400" b="1" dirty="0">
                <a:solidFill>
                  <a:srgbClr val="C00000"/>
                </a:solidFill>
              </a:rPr>
              <a:t>Laboratori formativi (12 ore)</a:t>
            </a:r>
          </a:p>
          <a:p>
            <a:pPr marL="0" indent="0" algn="ctr">
              <a:buNone/>
            </a:pPr>
            <a:r>
              <a:rPr lang="it-IT" sz="2400" b="1" dirty="0">
                <a:solidFill>
                  <a:srgbClr val="C00000"/>
                </a:solidFill>
              </a:rPr>
              <a:t>OFFERTA FORMATIVA PROPOSTA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b="1" dirty="0"/>
              <a:t>Gestione della classe e problematiche relazionali	(3 ore)</a:t>
            </a:r>
          </a:p>
          <a:p>
            <a:pPr marL="0" indent="0">
              <a:buNone/>
            </a:pPr>
            <a:r>
              <a:rPr lang="it-IT" b="1" dirty="0"/>
              <a:t>- Scuola e lavoro							(3 ore)</a:t>
            </a:r>
          </a:p>
          <a:p>
            <a:pPr marL="0" indent="0">
              <a:buNone/>
            </a:pPr>
            <a:r>
              <a:rPr lang="it-IT" b="1" dirty="0"/>
              <a:t>- Bisogni educativi speciali					(3 ore)</a:t>
            </a:r>
          </a:p>
          <a:p>
            <a:pPr marL="0" indent="0">
              <a:buNone/>
            </a:pPr>
            <a:r>
              <a:rPr lang="it-IT" b="1" dirty="0"/>
              <a:t>- Integrazione e cittadinanza					(3 ore)</a:t>
            </a:r>
          </a:p>
        </p:txBody>
      </p:sp>
    </p:spTree>
    <p:extLst>
      <p:ext uri="{BB962C8B-B14F-4D97-AF65-F5344CB8AC3E}">
        <p14:creationId xmlns:p14="http://schemas.microsoft.com/office/powerpoint/2010/main" val="186766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F429635-66A5-4EAB-9957-9CC7E753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761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Anno di formazione e prova dei docenti </a:t>
            </a:r>
            <a:br>
              <a:rPr lang="it-IT" sz="2800" b="1" dirty="0">
                <a:solidFill>
                  <a:srgbClr val="C00000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a.s. 2019/2020 </a:t>
            </a:r>
            <a:endParaRPr lang="it-IT" sz="2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xmlns="" id="{6DDF3300-8BEF-4B5F-A489-E57F70537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3600" b="1" dirty="0">
                <a:solidFill>
                  <a:srgbClr val="C00000"/>
                </a:solidFill>
              </a:rPr>
              <a:t>Incontri:</a:t>
            </a:r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C00000"/>
                </a:solidFill>
              </a:rPr>
              <a:t>22 gennaio - </a:t>
            </a:r>
            <a:r>
              <a:rPr lang="it-IT" b="1" dirty="0"/>
              <a:t>Incontro iniziale</a:t>
            </a:r>
          </a:p>
          <a:p>
            <a:pPr marL="0" indent="0">
              <a:buNone/>
            </a:pPr>
            <a:r>
              <a:rPr lang="it-IT" b="1" dirty="0"/>
              <a:t>			</a:t>
            </a:r>
            <a:r>
              <a:rPr lang="it-IT" b="1" dirty="0">
                <a:solidFill>
                  <a:srgbClr val="C00000"/>
                </a:solidFill>
              </a:rPr>
              <a:t>19 febbraio – </a:t>
            </a:r>
            <a:r>
              <a:rPr lang="it-IT" b="1" dirty="0"/>
              <a:t>Laboratori (3 ore)</a:t>
            </a:r>
          </a:p>
          <a:p>
            <a:pPr marL="0" indent="0">
              <a:buNone/>
            </a:pPr>
            <a:r>
              <a:rPr lang="it-IT" b="1" dirty="0"/>
              <a:t>			</a:t>
            </a:r>
            <a:r>
              <a:rPr lang="it-IT" b="1" dirty="0">
                <a:solidFill>
                  <a:srgbClr val="C00000"/>
                </a:solidFill>
              </a:rPr>
              <a:t>4 marzo – </a:t>
            </a:r>
            <a:r>
              <a:rPr lang="it-IT" b="1" dirty="0"/>
              <a:t>Laboratori (3 ore)</a:t>
            </a:r>
          </a:p>
          <a:p>
            <a:pPr marL="0" indent="0">
              <a:buNone/>
            </a:pPr>
            <a:r>
              <a:rPr lang="it-IT" b="1" dirty="0"/>
              <a:t>			</a:t>
            </a:r>
            <a:r>
              <a:rPr lang="it-IT" b="1" dirty="0">
                <a:solidFill>
                  <a:srgbClr val="C00000"/>
                </a:solidFill>
              </a:rPr>
              <a:t>18 marzo – </a:t>
            </a:r>
            <a:r>
              <a:rPr lang="it-IT" b="1" dirty="0"/>
              <a:t>Laboratori (3 ore)</a:t>
            </a:r>
          </a:p>
          <a:p>
            <a:pPr marL="0" indent="0">
              <a:buNone/>
            </a:pPr>
            <a:r>
              <a:rPr lang="it-IT" b="1" dirty="0"/>
              <a:t>			</a:t>
            </a:r>
            <a:r>
              <a:rPr lang="it-IT" b="1" dirty="0">
                <a:solidFill>
                  <a:srgbClr val="C00000"/>
                </a:solidFill>
              </a:rPr>
              <a:t>fine marzo/aprile </a:t>
            </a:r>
            <a:r>
              <a:rPr lang="it-IT" b="1" dirty="0"/>
              <a:t>– Laboratorio (3 ore)</a:t>
            </a:r>
          </a:p>
          <a:p>
            <a:pPr marL="0" indent="0">
              <a:buNone/>
            </a:pPr>
            <a:r>
              <a:rPr lang="it-IT" b="1" dirty="0">
                <a:solidFill>
                  <a:srgbClr val="C00000"/>
                </a:solidFill>
              </a:rPr>
              <a:t>maggio - </a:t>
            </a:r>
            <a:r>
              <a:rPr lang="it-IT" b="1" dirty="0"/>
              <a:t>Incontro conclusivo</a:t>
            </a:r>
          </a:p>
        </p:txBody>
      </p:sp>
    </p:spTree>
    <p:extLst>
      <p:ext uri="{BB962C8B-B14F-4D97-AF65-F5344CB8AC3E}">
        <p14:creationId xmlns:p14="http://schemas.microsoft.com/office/powerpoint/2010/main" val="63460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65897C8-4E78-4358-A313-F0627A32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Anno di formazione e prova dei docenti </a:t>
            </a:r>
            <a:br>
              <a:rPr lang="it-IT" sz="2800" b="1" dirty="0">
                <a:solidFill>
                  <a:srgbClr val="C00000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a.s. 2019/2020 </a:t>
            </a:r>
            <a:endParaRPr lang="it-IT" sz="2800" dirty="0"/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xmlns="" id="{F3547CD9-FB3F-4505-8454-09C9F55D4A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271006"/>
              </p:ext>
            </p:extLst>
          </p:nvPr>
        </p:nvGraphicFramePr>
        <p:xfrm>
          <a:off x="323850" y="1495425"/>
          <a:ext cx="11572875" cy="499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5">
                  <a:extLst>
                    <a:ext uri="{9D8B030D-6E8A-4147-A177-3AD203B41FA5}">
                      <a16:colId xmlns:a16="http://schemas.microsoft.com/office/drawing/2014/main" xmlns="" val="3773801081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xmlns="" val="1683521086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xmlns="" val="289195740"/>
                    </a:ext>
                  </a:extLst>
                </a:gridCol>
              </a:tblGrid>
              <a:tr h="62468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ARGOMENTI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GRUPPI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9643582"/>
                  </a:ext>
                </a:extLst>
              </a:tr>
              <a:tr h="62468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19 febbraio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GESTIONE DELLA 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A. Infanzia/Primaria/Sec. primo 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3057847"/>
                  </a:ext>
                </a:extLst>
              </a:tr>
              <a:tr h="62468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19 febbraio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BISOGNI EDUCATIVI SPECIALI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B. Sec. secondo 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2702041"/>
                  </a:ext>
                </a:extLst>
              </a:tr>
              <a:tr h="62468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04 marzo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SCUOLA E 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B. Sec. secondo 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791350"/>
                  </a:ext>
                </a:extLst>
              </a:tr>
              <a:tr h="624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04 marzo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CONTINUITÀ E ORIENTAMENTO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A. Infanzia/Primaria/Sec. primo 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7637852"/>
                  </a:ext>
                </a:extLst>
              </a:tr>
              <a:tr h="62468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18 marzo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GESTIONE DELLA 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B. Sec. secondo 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5021050"/>
                  </a:ext>
                </a:extLst>
              </a:tr>
              <a:tr h="62468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18 marzo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BISOGNI EDUCATIVI SPECIALI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A. Infanzia/Primaria/Sec. primo 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0136670"/>
                  </a:ext>
                </a:extLst>
              </a:tr>
              <a:tr h="62468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Fine marzo/inizi aprile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INTEGRAZIONE E CITTADINANZA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Tutti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0743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318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AF8B683-9EC9-4F41-8885-FF261FE9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Anno di formazione e prova dei docenti </a:t>
            </a:r>
            <a:br>
              <a:rPr lang="it-IT" sz="2800" b="1" dirty="0">
                <a:solidFill>
                  <a:srgbClr val="C00000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a.s. 2019/20120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3381E4F-461A-4BE3-8883-15D24630F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>
                <a:solidFill>
                  <a:srgbClr val="C00000"/>
                </a:solidFill>
              </a:rPr>
              <a:t>Visiting</a:t>
            </a:r>
            <a:endParaRPr lang="it-IT" dirty="0"/>
          </a:p>
          <a:p>
            <a:pPr marL="0" indent="0" algn="ctr">
              <a:buNone/>
            </a:pPr>
            <a:r>
              <a:rPr lang="it-IT" dirty="0"/>
              <a:t> </a:t>
            </a:r>
            <a:r>
              <a:rPr lang="it-IT" i="1" dirty="0"/>
              <a:t>Visite di singoli docenti neo-assunti o di piccoli gruppi, a  scuole accoglienti  che si caratterizzano per una consolidata propensione all’innovazione organizzativa e didattica, finalizzata a favorire il confronto, il dialogo e il reciproco arricchimento. Le visite, per il loro carattere “immersivo”, dovranno essere capaci di suscitare motivazioni, interesse, desiderio di impegnarsi in azioni di ricerca e di miglioramento. </a:t>
            </a:r>
          </a:p>
          <a:p>
            <a:pPr marL="0" indent="0" algn="ctr">
              <a:buNone/>
            </a:pPr>
            <a:r>
              <a:rPr lang="it-IT" i="1" dirty="0"/>
              <a:t>Eventuale restituzione dell’esperienza: durante l’incontro finale.</a:t>
            </a: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5744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350</Words>
  <Application>Microsoft Office PowerPoint</Application>
  <PresentationFormat>Personalizzato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  AMBITO 15   Anno di formazione e prova dei docenti  a.s. 2019/2020    </vt:lpstr>
      <vt:lpstr>Anno di formazione e prova dei docenti  a.s. 2019/2020 </vt:lpstr>
      <vt:lpstr>Anno di formazione e prova dei docenti  a.s. 2019/2020 </vt:lpstr>
      <vt:lpstr>Anno di formazione e prova dei docenti  a.s. 2019/2020</vt:lpstr>
      <vt:lpstr>Anno di formazione e prova dei docenti  a.s. 2019/2020</vt:lpstr>
      <vt:lpstr>Anno di formazione e prova dei docenti  a.s. 2019/2020 </vt:lpstr>
      <vt:lpstr>Anno di formazione e prova dei docenti  a.s. 2019/2020 </vt:lpstr>
      <vt:lpstr>Anno di formazione e prova dei docenti  a.s. 2019/2020 </vt:lpstr>
      <vt:lpstr>Anno di formazione e prova dei docenti  a.s. 2019/20120</vt:lpstr>
      <vt:lpstr>Anno di formazione e prova dei docenti  a.s. 2019/2020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AMBITO 15  Anno di formazione e prova dei docenti  a.s. 2018/2019</dc:title>
  <dc:creator>Giovanni Fazio</dc:creator>
  <cp:lastModifiedBy>IC-Forio Salone</cp:lastModifiedBy>
  <cp:revision>19</cp:revision>
  <dcterms:created xsi:type="dcterms:W3CDTF">2019-02-05T17:12:21Z</dcterms:created>
  <dcterms:modified xsi:type="dcterms:W3CDTF">2020-01-22T14:03:14Z</dcterms:modified>
</cp:coreProperties>
</file>